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976" r:id="rId3"/>
    <p:sldId id="3034" r:id="rId4"/>
    <p:sldId id="3059" r:id="rId5"/>
    <p:sldId id="2983" r:id="rId6"/>
    <p:sldId id="3060" r:id="rId7"/>
    <p:sldId id="3061" r:id="rId8"/>
    <p:sldId id="2960" r:id="rId9"/>
    <p:sldId id="3058" r:id="rId10"/>
    <p:sldId id="3057" r:id="rId11"/>
    <p:sldId id="3035" r:id="rId12"/>
    <p:sldId id="3012" r:id="rId13"/>
    <p:sldId id="3013" r:id="rId14"/>
    <p:sldId id="3050" r:id="rId15"/>
    <p:sldId id="3062" r:id="rId16"/>
    <p:sldId id="3063" r:id="rId17"/>
    <p:sldId id="3064" r:id="rId18"/>
    <p:sldId id="2928" r:id="rId19"/>
    <p:sldId id="2927" r:id="rId20"/>
    <p:sldId id="995" r:id="rId21"/>
    <p:sldId id="2981" r:id="rId22"/>
    <p:sldId id="2882" r:id="rId23"/>
    <p:sldId id="2925" r:id="rId24"/>
    <p:sldId id="2912" r:id="rId25"/>
    <p:sldId id="3065" r:id="rId26"/>
    <p:sldId id="1002" r:id="rId27"/>
    <p:sldId id="3066" r:id="rId28"/>
    <p:sldId id="3067" r:id="rId29"/>
    <p:sldId id="105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3059"/>
            <p14:sldId id="2983"/>
            <p14:sldId id="3060"/>
            <p14:sldId id="3061"/>
            <p14:sldId id="2960"/>
            <p14:sldId id="3058"/>
            <p14:sldId id="3057"/>
            <p14:sldId id="3035"/>
          </p14:sldIdLst>
        </p14:section>
        <p14:section name="Goal: It is all in name space management (NsM)" id="{AC1DDEB5-434A-9946-8E04-9196DB0392ED}">
          <p14:sldIdLst>
            <p14:sldId id="3012"/>
            <p14:sldId id="3013"/>
            <p14:sldId id="3050"/>
            <p14:sldId id="3062"/>
            <p14:sldId id="3063"/>
            <p14:sldId id="3064"/>
          </p14:sldIdLst>
        </p14:section>
        <p14:section name="Criteria: It is necessary to separate Specification from Implementatino" id="{C192D0C4-A887-B343-AB3D-7601471A4357}">
          <p14:sldIdLst>
            <p14:sldId id="2928"/>
            <p14:sldId id="2927"/>
            <p14:sldId id="995"/>
            <p14:sldId id="2981"/>
          </p14:sldIdLst>
        </p14:section>
        <p14:section name="Output: A generic format of Names (Computable Names)" id="{AE21F17E-472C-3B47-B65D-C1DA71B50E50}">
          <p14:sldIdLst>
            <p14:sldId id="2882"/>
            <p14:sldId id="2925"/>
          </p14:sldIdLst>
        </p14:section>
        <p14:section name="Process: the Operational Strategies" id="{44570EC8-1AFD-7844-ADEE-6037973E1F44}">
          <p14:sldIdLst>
            <p14:sldId id="2912"/>
          </p14:sldIdLst>
        </p14:section>
        <p14:section name="Inputs: Known Methods and Tools" id="{6DC8336C-6B08-A140-B7B1-95CEF5B7EBF0}">
          <p14:sldIdLst>
            <p14:sldId id="3065"/>
            <p14:sldId id="1002"/>
            <p14:sldId id="3066"/>
            <p14:sldId id="3067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89214"/>
  </p:normalViewPr>
  <p:slideViewPr>
    <p:cSldViewPr snapToGrid="0">
      <p:cViewPr varScale="1">
        <p:scale>
          <a:sx n="103" d="100"/>
          <a:sy n="103" d="100"/>
        </p:scale>
        <p:origin x="176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493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472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092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525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2302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4678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8600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6225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hyperlink" Target="http://www.amazon.com/exec/obidos/ASIN/0306803208/braipick-2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t4H6hdvB9iQ?t=27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ertrandmeyer.com/2010/11/09/every-bilingual-dictionary-should-be-a-galois-connec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bertrandmeyer.com/2010/11/09/every-bilingual-dictionary-should-be-a-galois-conn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youtu.be/3hspKYIn5ds?t=2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en.wikipedia.org/wiki/Double-aspect_theor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youtu.be/jmVfDbqRxKo?t=5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en.wikipedia.org/wiki/Saunders_Mac_Lane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www.azquotes.com/quote/715427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youtu.be/9u1q3lH7VbE?t=323" TargetMode="Externa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9u1q3lH7VbE?t=323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youtu.be/9u1q3lH7VbE?t=16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7" Type="http://schemas.openxmlformats.org/officeDocument/2006/relationships/hyperlink" Target="https://youtu.be/9u1q3lH7VbE?t=962&#65288;explain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youtu.be/9u1q3lH7VbE?t=962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u1q3lH7VbE?t=16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youtu.be/9u1q3lH7VbE?t=1205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Bergson#cite_note-13" TargetMode="External"/><Relationship Id="rId3" Type="http://schemas.openxmlformats.org/officeDocument/2006/relationships/hyperlink" Target="https://dialektika.org/en/2010/06/19/how-henri-bergson-makes-vitalism-work/" TargetMode="External"/><Relationship Id="rId7" Type="http://schemas.openxmlformats.org/officeDocument/2006/relationships/hyperlink" Target="https://en.wikipedia.org/wiki/Grand-Croix_de_la_Legion_d%27honneur" TargetMode="External"/><Relationship Id="rId2" Type="http://schemas.openxmlformats.org/officeDocument/2006/relationships/hyperlink" Target="https://philosophynow.org/issues/48/Henri_Bergson_and_the_Perception_of_Tim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Bergson#cite_note-12" TargetMode="External"/><Relationship Id="rId5" Type="http://schemas.openxmlformats.org/officeDocument/2006/relationships/hyperlink" Target="https://en.wikipedia.org/wiki/Nobel_Prize_in_Literature" TargetMode="External"/><Relationship Id="rId4" Type="http://schemas.openxmlformats.org/officeDocument/2006/relationships/image" Target="../media/image10.jpeg"/><Relationship Id="rId9" Type="http://schemas.openxmlformats.org/officeDocument/2006/relationships/hyperlink" Target="https://en.wikipedia.org/wiki/Henri_Bergs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lex_numbers" TargetMode="External"/><Relationship Id="rId13" Type="http://schemas.openxmlformats.org/officeDocument/2006/relationships/hyperlink" Target="https://en.wikipedia.org/wiki/Oliver_Heaviside" TargetMode="External"/><Relationship Id="rId3" Type="http://schemas.openxmlformats.org/officeDocument/2006/relationships/hyperlink" Target="https://en.wikipedia.org/wiki/Heaviside#cite_note-frs-1" TargetMode="External"/><Relationship Id="rId7" Type="http://schemas.openxmlformats.org/officeDocument/2006/relationships/hyperlink" Target="https://en.wikipedia.org/wiki/Physicist" TargetMode="External"/><Relationship Id="rId12" Type="http://schemas.openxmlformats.org/officeDocument/2006/relationships/hyperlink" Target="https://en.wikipedia.org/wiki/Heaviside#cite_note-oddity-2" TargetMode="External"/><Relationship Id="rId2" Type="http://schemas.openxmlformats.org/officeDocument/2006/relationships/hyperlink" Target="https://en.wikipedia.org/wiki/Fellow_of_the_Royal_Society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athematician" TargetMode="External"/><Relationship Id="rId11" Type="http://schemas.openxmlformats.org/officeDocument/2006/relationships/hyperlink" Target="https://en.wikipedia.org/wiki/Telegrapher%27s_equations" TargetMode="External"/><Relationship Id="rId5" Type="http://schemas.openxmlformats.org/officeDocument/2006/relationships/hyperlink" Target="https://en.wikipedia.org/wiki/Electrical_engineering" TargetMode="External"/><Relationship Id="rId10" Type="http://schemas.openxmlformats.org/officeDocument/2006/relationships/hyperlink" Target="https://en.wikipedia.org/wiki/Maxwell%27s_equations" TargetMode="External"/><Relationship Id="rId4" Type="http://schemas.openxmlformats.org/officeDocument/2006/relationships/hyperlink" Target="https://en.wikipedia.org/wiki/Autodidacticism" TargetMode="External"/><Relationship Id="rId9" Type="http://schemas.openxmlformats.org/officeDocument/2006/relationships/hyperlink" Target="https://en.wikipedia.org/wiki/Differential_equation" TargetMode="External"/><Relationship Id="rId1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30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 Compilation of Theories and Case Studies</a:t>
            </a:r>
            <a:br>
              <a:rPr lang="en-US" sz="2400" dirty="0"/>
            </a:br>
            <a:r>
              <a:rPr lang="en-US" sz="2400" dirty="0"/>
              <a:t>Week 12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</p:spTree>
    <p:extLst>
      <p:ext uri="{BB962C8B-B14F-4D97-AF65-F5344CB8AC3E}">
        <p14:creationId xmlns:p14="http://schemas.microsoft.com/office/powerpoint/2010/main" val="207405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Operationalizing the Cybernetics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305E742-7EFE-AC46-BE42-66C9D7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83" y="981850"/>
            <a:ext cx="6799433" cy="3717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42849-0F9D-8D49-9050-3DBCBBF42F91}"/>
              </a:ext>
            </a:extLst>
          </p:cNvPr>
          <p:cNvSpPr txBox="1"/>
          <p:nvPr/>
        </p:nvSpPr>
        <p:spPr>
          <a:xfrm>
            <a:off x="1907647" y="4749040"/>
            <a:ext cx="5328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 to deploy a Kubernetes Cluster from Scratch (</a:t>
            </a:r>
            <a:r>
              <a:rPr lang="en-TW" dirty="0">
                <a:hlinkClick r:id="rId2"/>
              </a:rPr>
              <a:t>Youtube Link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7063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Abstract and Concrete Domains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34986-E2C9-6045-B13F-9F5F86F142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998" y="1354532"/>
            <a:ext cx="2690307" cy="1698030"/>
          </a:xfrm>
          <a:prstGeom prst="rect">
            <a:avLst/>
          </a:prstGeom>
        </p:spPr>
      </p:pic>
      <p:pic>
        <p:nvPicPr>
          <p:cNvPr id="1026" name="Picture 2" descr="A Galois connection between powersets">
            <a:hlinkClick r:id="rId3"/>
            <a:extLst>
              <a:ext uri="{FF2B5EF4-FFF2-40B4-BE49-F238E27FC236}">
                <a16:creationId xmlns:a16="http://schemas.microsoft.com/office/drawing/2014/main" id="{56BE2586-B98A-6540-BA87-46E7404C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4664" y="3096333"/>
            <a:ext cx="2794977" cy="1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C2C321B-3D2F-7948-B677-71511A5ED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127" y="3389370"/>
            <a:ext cx="3138854" cy="123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4CE74-785F-164E-9570-D56BC8C2C8B4}"/>
              </a:ext>
            </a:extLst>
          </p:cNvPr>
          <p:cNvSpPr txBox="1"/>
          <p:nvPr/>
        </p:nvSpPr>
        <p:spPr>
          <a:xfrm>
            <a:off x="311700" y="3852692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dirty="0"/>
              <a:t> (</a:t>
            </a:r>
            <a:r>
              <a:rPr lang="en-US" i="1" dirty="0"/>
              <a:t>a</a:t>
            </a:r>
            <a:r>
              <a:rPr lang="en-US" dirty="0"/>
              <a:t>)  ⊆  </a:t>
            </a:r>
            <a:r>
              <a:rPr lang="en-US" i="1" dirty="0"/>
              <a:t>b</a:t>
            </a:r>
            <a:r>
              <a:rPr lang="en-US" dirty="0"/>
              <a:t>)    ⇔    (</a:t>
            </a:r>
            <a:r>
              <a:rPr lang="en-US" i="1" dirty="0"/>
              <a:t>g</a:t>
            </a:r>
            <a:r>
              <a:rPr lang="en-US" dirty="0"/>
              <a:t>  (</a:t>
            </a:r>
            <a:r>
              <a:rPr lang="en-US" i="1" dirty="0"/>
              <a:t>b</a:t>
            </a:r>
            <a:r>
              <a:rPr lang="en-US" dirty="0"/>
              <a:t>)  ⊇  </a:t>
            </a:r>
            <a:r>
              <a:rPr lang="en-US" i="1" dirty="0"/>
              <a:t>a</a:t>
            </a:r>
            <a:r>
              <a:rPr lang="en-US" dirty="0"/>
              <a:t>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786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All Computation (decisions) are approximations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pic>
        <p:nvPicPr>
          <p:cNvPr id="1026" name="Picture 2" descr="A Galois connection between powersets">
            <a:hlinkClick r:id="rId2"/>
            <a:extLst>
              <a:ext uri="{FF2B5EF4-FFF2-40B4-BE49-F238E27FC236}">
                <a16:creationId xmlns:a16="http://schemas.microsoft.com/office/drawing/2014/main" id="{56BE2586-B98A-6540-BA87-46E7404C2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900" y="1017725"/>
            <a:ext cx="2794977" cy="167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9DB99-09AA-D84C-BC85-455B7358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599" y="2852505"/>
            <a:ext cx="4349578" cy="210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07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Concretization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FCC7A6-631C-6C49-B2C4-2A1030A31FFD}"/>
              </a:ext>
            </a:extLst>
          </p:cNvPr>
          <p:cNvSpPr/>
          <p:nvPr/>
        </p:nvSpPr>
        <p:spPr>
          <a:xfrm>
            <a:off x="2799916" y="2224005"/>
            <a:ext cx="2064696" cy="1999034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/>
              <a:t>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Nothing </a:t>
            </a:r>
          </a:p>
          <a:p>
            <a:pPr algn="ctr"/>
            <a:r>
              <a:rPr lang="en-TW" sz="1050" dirty="0"/>
              <a:t>bad happens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0B783-6631-6C47-AE7E-05ADC74E5AE6}"/>
              </a:ext>
            </a:extLst>
          </p:cNvPr>
          <p:cNvSpPr/>
          <p:nvPr/>
        </p:nvSpPr>
        <p:spPr>
          <a:xfrm>
            <a:off x="4267542" y="2224005"/>
            <a:ext cx="2064696" cy="1999034"/>
          </a:xfrm>
          <a:prstGeom prst="ellipse">
            <a:avLst/>
          </a:prstGeom>
          <a:solidFill>
            <a:schemeClr val="bg1"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/>
              <a:t>Liveness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Some </a:t>
            </a:r>
          </a:p>
          <a:p>
            <a:pPr algn="ctr"/>
            <a:r>
              <a:rPr lang="en-TW" sz="1050" dirty="0"/>
              <a:t>Good Things</a:t>
            </a:r>
          </a:p>
          <a:p>
            <a:pPr algn="ctr"/>
            <a:r>
              <a:rPr lang="en-US" sz="1050" dirty="0"/>
              <a:t>M</a:t>
            </a:r>
            <a:r>
              <a:rPr lang="en-TW" sz="1050" dirty="0"/>
              <a:t>ust Happen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AF96DD-9AAA-714C-A338-08C83D79E39A}"/>
              </a:ext>
            </a:extLst>
          </p:cNvPr>
          <p:cNvSpPr txBox="1"/>
          <p:nvPr/>
        </p:nvSpPr>
        <p:spPr>
          <a:xfrm>
            <a:off x="4046625" y="2816264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solidFill>
                  <a:schemeClr val="bg1"/>
                </a:solidFill>
              </a:rPr>
              <a:t>Correctness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21617-4D4E-6449-ADB0-B5530339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2833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71712" y="1370507"/>
            <a:ext cx="4045200" cy="999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73;p16">
            <a:extLst>
              <a:ext uri="{FF2B5EF4-FFF2-40B4-BE49-F238E27FC236}">
                <a16:creationId xmlns:a16="http://schemas.microsoft.com/office/drawing/2014/main" id="{CE714C1B-F0E1-D84A-A3E8-D0FD61AE3223}"/>
              </a:ext>
            </a:extLst>
          </p:cNvPr>
          <p:cNvSpPr txBox="1">
            <a:spLocks/>
          </p:cNvSpPr>
          <p:nvPr/>
        </p:nvSpPr>
        <p:spPr>
          <a:xfrm>
            <a:off x="612671" y="1751687"/>
            <a:ext cx="3837000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Why is abstraction useful?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Allow reuse through universal properties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Avoid resource conflicts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tx1"/>
                </a:solidFill>
              </a:rPr>
              <a:t>Scale free and domain neutral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731300" y="1489396"/>
            <a:ext cx="4045200" cy="76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Concretization</a:t>
            </a:r>
          </a:p>
        </p:txBody>
      </p:sp>
      <p:sp>
        <p:nvSpPr>
          <p:cNvPr id="10" name="Google Shape;73;p16">
            <a:extLst>
              <a:ext uri="{FF2B5EF4-FFF2-40B4-BE49-F238E27FC236}">
                <a16:creationId xmlns:a16="http://schemas.microsoft.com/office/drawing/2014/main" id="{6CCF1C00-916D-D142-B43E-E4645467375C}"/>
              </a:ext>
            </a:extLst>
          </p:cNvPr>
          <p:cNvSpPr txBox="1">
            <a:spLocks/>
          </p:cNvSpPr>
          <p:nvPr/>
        </p:nvSpPr>
        <p:spPr>
          <a:xfrm>
            <a:off x="4816658" y="1880238"/>
            <a:ext cx="3837000" cy="313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Generalizing concrete experience?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Make analogies in localized contexts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Engage sensible metaphors</a:t>
            </a:r>
          </a:p>
          <a:p>
            <a:pPr lvl="1" indent="-342900">
              <a:buSzPts val="1800"/>
              <a:buFont typeface="Arial"/>
              <a:buChar char="●"/>
            </a:pPr>
            <a:r>
              <a:rPr lang="en-US" dirty="0">
                <a:solidFill>
                  <a:schemeClr val="bg1"/>
                </a:solidFill>
              </a:rPr>
              <a:t>Define terms and boundaries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84B3A6AE-E846-1C4A-9802-4DB69ED97E44}"/>
              </a:ext>
            </a:extLst>
          </p:cNvPr>
          <p:cNvSpPr txBox="1">
            <a:spLocks/>
          </p:cNvSpPr>
          <p:nvPr/>
        </p:nvSpPr>
        <p:spPr>
          <a:xfrm>
            <a:off x="1097787" y="540628"/>
            <a:ext cx="7376983" cy="38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Separate Specification from Abstraction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72E6-40BE-6D49-B96F-D44EE947E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393"/>
            <a:ext cx="3027405" cy="12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Every </a:t>
            </a:r>
            <a:r>
              <a:rPr lang="en-US" b="1" dirty="0"/>
              <a:t>true</a:t>
            </a:r>
            <a:r>
              <a:rPr lang="en-US" dirty="0"/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Cited from : </a:t>
            </a:r>
            <a:r>
              <a:rPr lang="en-US" dirty="0">
                <a:hlinkClick r:id="rId3"/>
              </a:rPr>
              <a:t>Soundness and Completeness: With Precision</a:t>
            </a:r>
            <a:r>
              <a:rPr lang="en-US" dirty="0"/>
              <a:t> on </a:t>
            </a:r>
            <a:r>
              <a:rPr lang="en-US" dirty="0" err="1"/>
              <a:t>news.ycombinator.com</a:t>
            </a:r>
            <a:endParaRPr lang="en-TW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youtu.be</a:t>
            </a:r>
            <a:r>
              <a:rPr lang="en-US" dirty="0">
                <a:hlinkClick r:id="rId4"/>
              </a:rPr>
              <a:t>/3hspKYIn5ds?t=29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https://youtu.be/3hspKYIn5ds?t=162</a:t>
            </a:r>
            <a:endParaRPr lang="en-TW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BD10F1-5A2D-954B-9E4D-1AE73222A110}"/>
              </a:ext>
            </a:extLst>
          </p:cNvPr>
          <p:cNvSpPr txBox="1"/>
          <p:nvPr/>
        </p:nvSpPr>
        <p:spPr>
          <a:xfrm>
            <a:off x="1898030" y="234942"/>
            <a:ext cx="5347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For engineering/scientific purpose, it is difficult to escape Monism</a:t>
            </a:r>
          </a:p>
          <a:p>
            <a:pPr algn="ctr"/>
            <a:r>
              <a:rPr lang="en-TW" dirty="0"/>
              <a:t>The unifying notion of “Truth” is the source of Monism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E201AFC-7837-B34A-8145-61300FEA6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809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From Monism, Dualism to Cyber-physical Systems</a:t>
            </a:r>
            <a:endParaRPr dirty="0"/>
          </a:p>
        </p:txBody>
      </p:sp>
      <p:pic>
        <p:nvPicPr>
          <p:cNvPr id="1027" name="Picture 3">
            <a:hlinkClick r:id="rId2"/>
            <a:extLst>
              <a:ext uri="{FF2B5EF4-FFF2-40B4-BE49-F238E27FC236}">
                <a16:creationId xmlns:a16="http://schemas.microsoft.com/office/drawing/2014/main" id="{1814A68B-C049-574C-9348-1298D4C0A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079" y="1263729"/>
            <a:ext cx="5569842" cy="30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004978-EA57-774C-8BBA-720DD1E5CB68}"/>
              </a:ext>
            </a:extLst>
          </p:cNvPr>
          <p:cNvSpPr txBox="1"/>
          <p:nvPr/>
        </p:nvSpPr>
        <p:spPr>
          <a:xfrm>
            <a:off x="2444654" y="4401718"/>
            <a:ext cx="4254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2"/>
              </a:rPr>
              <a:t>Double-aspect Theory </a:t>
            </a:r>
            <a:r>
              <a:rPr lang="en-US" dirty="0"/>
              <a:t>on Wikipedia</a:t>
            </a:r>
            <a:endParaRPr lang="en-TW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3DD7A-62B5-4749-8E4E-D7983E3A0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0476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Double Entry, Monks, </a:t>
            </a:r>
            <a:r>
              <a:rPr lang="en-US" altLang="zh-CN" dirty="0" err="1">
                <a:latin typeface="+mj-lt"/>
                <a:ea typeface="STXingkai" panose="02010800040101010101" pitchFamily="2" charset="-122"/>
              </a:rPr>
              <a:t>Maths</a:t>
            </a:r>
            <a:r>
              <a:rPr lang="en-US" altLang="zh-CN" dirty="0">
                <a:latin typeface="+mj-lt"/>
                <a:ea typeface="STXingkai" panose="02010800040101010101" pitchFamily="2" charset="-122"/>
              </a:rPr>
              <a:t>, and Magic</a:t>
            </a:r>
            <a:endParaRPr lang="zh-CN" altLang="en-US" dirty="0">
              <a:latin typeface="+mj-lt"/>
              <a:ea typeface="Weibei SC" panose="03000800000000000000" pitchFamily="66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5707-C425-1D4D-B41D-D86365944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2D9D69-4BE9-914E-ABD2-BC10B2DD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80" y="1332625"/>
            <a:ext cx="5076878" cy="32503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7B17B5-E9D1-0E45-A21C-C1AD1FEDF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542" y="1332625"/>
            <a:ext cx="2152832" cy="325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5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Saunders Mac Lane</a:t>
            </a:r>
            <a:r>
              <a:rPr lang="en-CN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Founder of Category Theory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6203982" y="4300415"/>
            <a:ext cx="21627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Saunders Mac Lane</a:t>
            </a:r>
            <a:r>
              <a:rPr lang="en-US" sz="1050" dirty="0"/>
              <a:t> (</a:t>
            </a:r>
            <a:r>
              <a:rPr lang="en-US" sz="1050" dirty="0">
                <a:hlinkClick r:id="rId2"/>
              </a:rPr>
              <a:t>Wikipedia</a:t>
            </a:r>
            <a:r>
              <a:rPr lang="en-US" sz="1050" dirty="0"/>
              <a:t>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395B0E69-C0BB-3F41-9901-FCC7787F4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0" y="975946"/>
            <a:ext cx="2351714" cy="3324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1AD07-4678-7046-A2EB-D10720281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14" y="833755"/>
            <a:ext cx="2699847" cy="4060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44E6C-5204-2F4A-9B7B-50A3EFB2A370}"/>
              </a:ext>
            </a:extLst>
          </p:cNvPr>
          <p:cNvSpPr txBox="1"/>
          <p:nvPr/>
        </p:nvSpPr>
        <p:spPr>
          <a:xfrm>
            <a:off x="3317903" y="1109801"/>
            <a:ext cx="24365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Categories, Functors and Natural Transformation.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Constructions on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</a:rPr>
              <a:t>Universals</a:t>
            </a:r>
            <a:r>
              <a:rPr lang="en-US" sz="1200" dirty="0"/>
              <a:t> and 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Adjoints.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i="1" dirty="0">
                <a:solidFill>
                  <a:srgbClr val="FF0000"/>
                </a:solidFill>
              </a:rPr>
              <a:t>Monads</a:t>
            </a:r>
            <a:r>
              <a:rPr lang="en-US" sz="1200" dirty="0"/>
              <a:t> and Algebras.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Monoids.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Abelian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Special Limits.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b="1" i="1" dirty="0">
                <a:solidFill>
                  <a:srgbClr val="FF0000"/>
                </a:solidFill>
              </a:rPr>
              <a:t>Kan Extensions</a:t>
            </a:r>
            <a:r>
              <a:rPr lang="en-US" sz="1200" dirty="0"/>
              <a:t>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Symmetry and Braiding in Monoidal Categories.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Structures in Categories. </a:t>
            </a:r>
          </a:p>
          <a:p>
            <a:endParaRPr lang="en-US" sz="1200" dirty="0"/>
          </a:p>
          <a:p>
            <a:r>
              <a:rPr lang="en-US" sz="1200" dirty="0"/>
              <a:t>Tables of Categories. Bibliography.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all in the Names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3A800E8-DDE3-E74F-ADA4-7887A76C85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376" y="1825727"/>
            <a:ext cx="5407579" cy="2544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05316-0655-5F4B-A7E8-4A4341C75D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1" y="1390173"/>
            <a:ext cx="2162772" cy="341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4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Cybernetics is governing our Cognitive Foundation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91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Holacracy</a:t>
            </a:r>
            <a:r>
              <a:rPr lang="en-US" dirty="0">
                <a:solidFill>
                  <a:schemeClr val="tx1"/>
                </a:solidFill>
              </a:rPr>
              <a:t>: a mechanism for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Communication and Control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332362" y="4475533"/>
            <a:ext cx="7140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 err="1"/>
              <a:t>Holacracy</a:t>
            </a:r>
            <a:r>
              <a:rPr lang="en-US" dirty="0"/>
              <a:t>: The New Management System for a Rapidly Changing World</a:t>
            </a:r>
            <a:endParaRPr lang="en-TW" dirty="0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53114AD1-5BE9-F444-8F27-D23F4057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837" y="1464443"/>
            <a:ext cx="1725104" cy="257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83A276-3AEE-1B4F-85CA-869356A4B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24" y="1259399"/>
            <a:ext cx="3434552" cy="3057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09B1-F596-714E-974A-D44BC368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962" y="1464443"/>
            <a:ext cx="2217495" cy="147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5D933-370B-2741-9444-FB1591806F7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341" y="3153900"/>
            <a:ext cx="1273418" cy="909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81EC1-F1BB-424E-AF4C-951BF3D5D0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308" y="3153899"/>
            <a:ext cx="1330785" cy="899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4AB9CE-F8AF-C64B-B206-360A0516E381}"/>
              </a:ext>
            </a:extLst>
          </p:cNvPr>
          <p:cNvSpPr txBox="1"/>
          <p:nvPr/>
        </p:nvSpPr>
        <p:spPr>
          <a:xfrm>
            <a:off x="6136127" y="2849127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Holacracy applied Recursively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D252D-E301-6C41-AA35-F3393FA27A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9675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155848" y="381685"/>
            <a:ext cx="88323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helps achieve Soundness and Completeness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82" y="1129826"/>
            <a:ext cx="1755821" cy="130426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33B68D68-6583-2A44-BEBF-55E5AAB85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804" y="1115352"/>
            <a:ext cx="4276389" cy="3223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396B-A48D-BF40-B40D-D41791808129}"/>
              </a:ext>
            </a:extLst>
          </p:cNvPr>
          <p:cNvSpPr txBox="1"/>
          <p:nvPr/>
        </p:nvSpPr>
        <p:spPr>
          <a:xfrm>
            <a:off x="2829375" y="4436865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All these terms are equivalent…</a:t>
            </a:r>
          </a:p>
          <a:p>
            <a:pPr algn="ctr"/>
            <a:r>
              <a:rPr lang="en-US" dirty="0"/>
              <a:t>t</a:t>
            </a:r>
            <a:r>
              <a:rPr lang="en-TW" dirty="0"/>
              <a:t>hey can be refomulated into each other…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04AC8-9BA6-C941-996C-A85B87619C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1350" y="1565931"/>
            <a:ext cx="1462551" cy="18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3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A cognitive foundation based on Unitary Computing System:</a:t>
            </a:r>
          </a:p>
          <a:p>
            <a:pPr lvl="1"/>
            <a:r>
              <a:rPr lang="en-US" dirty="0"/>
              <a:t>Easier to find isomorphism due to the compact Name Space</a:t>
            </a:r>
          </a:p>
          <a:p>
            <a:pPr lvl="1"/>
            <a:r>
              <a:rPr lang="en-US" dirty="0"/>
              <a:t>Kan Extension refers to Adjoint Function/Galois Connection/Approximation</a:t>
            </a:r>
          </a:p>
          <a:p>
            <a:pPr lvl="1"/>
            <a:r>
              <a:rPr lang="en-US" dirty="0"/>
              <a:t>Mathematical ideas named after human names shows that we are still belief in human</a:t>
            </a:r>
          </a:p>
          <a:p>
            <a:pPr lvl="1"/>
            <a:endParaRPr lang="en-US" dirty="0"/>
          </a:p>
          <a:p>
            <a:r>
              <a:rPr lang="en-US" dirty="0"/>
              <a:t>Cybernetics is being realized with tools such as Kubernetes:</a:t>
            </a:r>
          </a:p>
          <a:p>
            <a:pPr lvl="1"/>
            <a:r>
              <a:rPr lang="en-US" dirty="0"/>
              <a:t>Many people can operate large scale named objects from distributed locations.</a:t>
            </a:r>
          </a:p>
          <a:p>
            <a:pPr lvl="1"/>
            <a:r>
              <a:rPr lang="en-US" dirty="0"/>
              <a:t>A different model of governance/magic is lurking…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Kan Extensions as an algebraic structure for representable ideas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Connecting the </a:t>
            </a:r>
            <a:r>
              <a:rPr lang="en-US" dirty="0" err="1">
                <a:solidFill>
                  <a:schemeClr val="bg1"/>
                </a:solidFill>
              </a:rPr>
              <a:t>Whats</a:t>
            </a:r>
            <a:r>
              <a:rPr lang="en-US" dirty="0">
                <a:solidFill>
                  <a:schemeClr val="bg1"/>
                </a:solidFill>
              </a:rPr>
              <a:t> (labels), How(operational), and Why (counter factual) in a coherent storyline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Computing: an operational mechanism for cognition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Denotation/Mathematical Semantics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Lattices/</a:t>
            </a:r>
            <a:r>
              <a:rPr lang="en-US" sz="1200" dirty="0" err="1">
                <a:solidFill>
                  <a:schemeClr val="bg1"/>
                </a:solidFill>
              </a:rPr>
              <a:t>Poset</a:t>
            </a:r>
            <a:r>
              <a:rPr lang="en-US" sz="1200" dirty="0">
                <a:solidFill>
                  <a:schemeClr val="bg1"/>
                </a:solidFill>
              </a:rPr>
              <a:t> as representation of boundaries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57124" y="1289981"/>
            <a:ext cx="3996189" cy="348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presented the link between aesthetics, artistic conventions, and AI. We also showed that they all serve as our linguistic/</a:t>
            </a:r>
            <a:r>
              <a:rPr lang="en-US" altLang="zh-CN" sz="1600" dirty="0">
                <a:solidFill>
                  <a:schemeClr val="tx1"/>
                </a:solidFill>
              </a:rPr>
              <a:t>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the </a:t>
            </a:r>
            <a:r>
              <a:rPr lang="en-US" sz="1600" b="1" i="1" dirty="0">
                <a:solidFill>
                  <a:schemeClr val="tx1"/>
                </a:solidFill>
              </a:rPr>
              <a:t>connections</a:t>
            </a:r>
            <a:r>
              <a:rPr lang="en-US" sz="1600" dirty="0">
                <a:solidFill>
                  <a:schemeClr val="tx1"/>
                </a:solidFill>
              </a:rPr>
              <a:t> across </a:t>
            </a:r>
            <a:r>
              <a:rPr lang="en-US" sz="1600" b="1" i="1" dirty="0">
                <a:solidFill>
                  <a:schemeClr val="tx1"/>
                </a:solidFill>
              </a:rPr>
              <a:t>ALL</a:t>
            </a:r>
            <a:r>
              <a:rPr lang="en-US" sz="1600" dirty="0">
                <a:solidFill>
                  <a:schemeClr val="tx1"/>
                </a:solidFill>
              </a:rPr>
              <a:t> these different theories and case studies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 Algebra (Kan Extension) as a container of representations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must have the same namespace in mathematical/computing science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and other ideas in Category Theory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658771" y="4440114"/>
            <a:ext cx="4020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https://youtu.be/9u1q3lH7VbE</a:t>
            </a:r>
            <a:r>
              <a:rPr lang="zh-CN" altLang="en-US" sz="1200" dirty="0"/>
              <a:t> （</a:t>
            </a:r>
            <a:r>
              <a:rPr lang="en-US" altLang="zh-CN" sz="1200" dirty="0"/>
              <a:t>video stops at 33:12</a:t>
            </a:r>
            <a:r>
              <a:rPr lang="zh-CN" altLang="en-US" sz="1200" dirty="0"/>
              <a:t>）</a:t>
            </a:r>
            <a:endParaRPr lang="en-TW" sz="1200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82" y="1129826"/>
            <a:ext cx="4235860" cy="314648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33B68D68-6583-2A44-BEBF-55E5AAB85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534" y="1191371"/>
            <a:ext cx="3807784" cy="287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2396B-A48D-BF40-B40D-D41791808129}"/>
              </a:ext>
            </a:extLst>
          </p:cNvPr>
          <p:cNvSpPr txBox="1"/>
          <p:nvPr/>
        </p:nvSpPr>
        <p:spPr>
          <a:xfrm>
            <a:off x="5118793" y="4226800"/>
            <a:ext cx="3485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All these terms are equivalent…</a:t>
            </a:r>
          </a:p>
          <a:p>
            <a:pPr algn="ctr"/>
            <a:r>
              <a:rPr lang="en-US" dirty="0"/>
              <a:t>t</a:t>
            </a:r>
            <a:r>
              <a:rPr lang="en-TW" dirty="0"/>
              <a:t>hey can be refomulated into each other…</a:t>
            </a:r>
          </a:p>
        </p:txBody>
      </p:sp>
    </p:spTree>
    <p:extLst>
      <p:ext uri="{BB962C8B-B14F-4D97-AF65-F5344CB8AC3E}">
        <p14:creationId xmlns:p14="http://schemas.microsoft.com/office/powerpoint/2010/main" val="77862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Kan Extension </a:t>
            </a:r>
            <a:r>
              <a:rPr lang="en-US" dirty="0">
                <a:solidFill>
                  <a:schemeClr val="tx1"/>
                </a:solidFill>
              </a:rPr>
              <a:t>makes concepts Representable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CB654-2A43-A948-B222-4FCDCC9B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834" y="1041798"/>
            <a:ext cx="2497556" cy="3185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B230D1-758B-A94F-9261-2FFA986B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209" y="1041798"/>
            <a:ext cx="4686503" cy="31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ideas of Universality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82" y="1129826"/>
            <a:ext cx="1556464" cy="1156174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9F8243AA-8F88-DF46-AFA0-D99F02377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382" y="1078557"/>
            <a:ext cx="4837235" cy="3619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F2F8C-C3C7-854F-BB47-63B20AB20BA8}"/>
              </a:ext>
            </a:extLst>
          </p:cNvPr>
          <p:cNvSpPr txBox="1"/>
          <p:nvPr/>
        </p:nvSpPr>
        <p:spPr>
          <a:xfrm>
            <a:off x="2239167" y="4769868"/>
            <a:ext cx="46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7"/>
              </a:rPr>
              <a:t>https://youtu.be/9u1q3lH7VbE?t=962</a:t>
            </a:r>
            <a:r>
              <a:rPr lang="zh-CN" altLang="en-US" sz="1200" dirty="0">
                <a:hlinkClick r:id="rId7"/>
              </a:rPr>
              <a:t>（</a:t>
            </a:r>
            <a:r>
              <a:rPr lang="en-US" altLang="zh-CN" sz="1200" dirty="0">
                <a:hlinkClick r:id="rId7"/>
              </a:rPr>
              <a:t>explaination</a:t>
            </a:r>
            <a:r>
              <a:rPr lang="en-US" altLang="zh-CN" sz="1200" dirty="0"/>
              <a:t> starts at 16:02</a:t>
            </a:r>
            <a:r>
              <a:rPr lang="zh-CN" altLang="en-US" sz="1200" dirty="0"/>
              <a:t>）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15750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 as a Data Type is called the Universal Element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4679A83-2EBB-FA4B-B2E7-7339F51D2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82" y="1129826"/>
            <a:ext cx="1556464" cy="1156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F2F8C-C3C7-854F-BB47-63B20AB20BA8}"/>
              </a:ext>
            </a:extLst>
          </p:cNvPr>
          <p:cNvSpPr txBox="1"/>
          <p:nvPr/>
        </p:nvSpPr>
        <p:spPr>
          <a:xfrm>
            <a:off x="2108717" y="4769868"/>
            <a:ext cx="4926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https://youtu.be/9u1q3lH7VbE?t=1205</a:t>
            </a:r>
            <a:r>
              <a:rPr lang="zh-CN" altLang="en-US" sz="1200" dirty="0">
                <a:hlinkClick r:id="rId5"/>
              </a:rPr>
              <a:t>（</a:t>
            </a:r>
            <a:r>
              <a:rPr lang="en-US" altLang="zh-CN" sz="1200" dirty="0">
                <a:hlinkClick r:id="rId5"/>
              </a:rPr>
              <a:t>explaination starts at 20:05</a:t>
            </a:r>
            <a:r>
              <a:rPr lang="zh-CN" altLang="en-US" sz="1200" dirty="0">
                <a:hlinkClick r:id="rId5"/>
              </a:rPr>
              <a:t>）</a:t>
            </a:r>
            <a:endParaRPr lang="en-TW" sz="1200" dirty="0"/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FEF429DE-3A53-404F-BA59-0CC3A2F3E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1264" y="1017725"/>
            <a:ext cx="4721470" cy="35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7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A philosopher’s definition of 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015471" y="3464123"/>
            <a:ext cx="3868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Excerpts from: </a:t>
            </a:r>
            <a:r>
              <a:rPr lang="en-TW" sz="1050" dirty="0">
                <a:hlinkClick r:id="rId2"/>
              </a:rPr>
              <a:t>PhilosophyNow</a:t>
            </a:r>
            <a:r>
              <a:rPr lang="en-TW" sz="1050" dirty="0"/>
              <a:t>.ORG by </a:t>
            </a:r>
            <a:r>
              <a:rPr lang="en-US" sz="1050" i="1" dirty="0"/>
              <a:t>John-Francis Phipps</a:t>
            </a:r>
            <a:endParaRPr lang="en-TW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4AE4-4F9E-8542-BD3B-F393FEEDD59A}"/>
              </a:ext>
            </a:extLst>
          </p:cNvPr>
          <p:cNvSpPr txBox="1"/>
          <p:nvPr/>
        </p:nvSpPr>
        <p:spPr>
          <a:xfrm>
            <a:off x="808893" y="1892206"/>
            <a:ext cx="5547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 </a:t>
            </a:r>
            <a:r>
              <a:rPr lang="en-US" i="1" dirty="0"/>
              <a:t>An Introduction to Metaphysics</a:t>
            </a:r>
            <a:r>
              <a:rPr lang="en-US" dirty="0"/>
              <a:t> (1912), Bergson expands on the central role of intuition. The true purpose of knowledge is to know things deeply, to touch the inner essence of things via a form of empathy: “A true empiricism”, he wrote, “is that which proposes to get as near to the original itself as possible, to search deeply into its life, and so, by a kind of intellectual auscultation, to feel the </a:t>
            </a:r>
            <a:r>
              <a:rPr lang="en-US" dirty="0" err="1"/>
              <a:t>throbbings</a:t>
            </a:r>
            <a:r>
              <a:rPr lang="en-US" dirty="0"/>
              <a:t> of its soul.”</a:t>
            </a:r>
            <a:endParaRPr lang="en-TW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43831B1-7FC3-6846-88F6-0E2C4C651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839" y="1246178"/>
            <a:ext cx="2525722" cy="2525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10A7EA-4ACD-D647-AF78-6D112BD74B94}"/>
              </a:ext>
            </a:extLst>
          </p:cNvPr>
          <p:cNvSpPr txBox="1"/>
          <p:nvPr/>
        </p:nvSpPr>
        <p:spPr>
          <a:xfrm>
            <a:off x="6568638" y="3869548"/>
            <a:ext cx="2102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100" dirty="0"/>
              <a:t> Image</a:t>
            </a:r>
            <a:r>
              <a:rPr lang="zh-CN" altLang="en-US" sz="1100" dirty="0"/>
              <a:t> </a:t>
            </a:r>
            <a:r>
              <a:rPr lang="en-US" altLang="zh-CN" sz="1100" dirty="0"/>
              <a:t>source</a:t>
            </a:r>
            <a:r>
              <a:rPr lang="zh-CN" altLang="en-US" sz="1100" dirty="0"/>
              <a:t>： </a:t>
            </a:r>
            <a:r>
              <a:rPr lang="en-US" altLang="zh-CN" sz="1100" dirty="0">
                <a:hlinkClick r:id="rId3"/>
              </a:rPr>
              <a:t>dialektika.org</a:t>
            </a:r>
            <a:endParaRPr lang="en-TW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C7B04-4DDA-AF44-8FA0-3425F7CA9C78}"/>
              </a:ext>
            </a:extLst>
          </p:cNvPr>
          <p:cNvSpPr txBox="1"/>
          <p:nvPr/>
        </p:nvSpPr>
        <p:spPr>
          <a:xfrm>
            <a:off x="4362576" y="4277049"/>
            <a:ext cx="44697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Henri Bergson was awarded the 1927 </a:t>
            </a:r>
            <a:r>
              <a:rPr lang="en-US" sz="600" dirty="0">
                <a:hlinkClick r:id="rId5" tooltip="Nobel Prize in Literature"/>
              </a:rPr>
              <a:t>Nobel Prize in Literature</a:t>
            </a:r>
            <a:r>
              <a:rPr lang="en-US" sz="600" dirty="0"/>
              <a:t> "in recognition of his rich and vitalizing ideas and the brilliant skill with which they have been presented".</a:t>
            </a:r>
            <a:r>
              <a:rPr lang="en-US" sz="600" baseline="30000" dirty="0">
                <a:hlinkClick r:id="rId6"/>
              </a:rPr>
              <a:t>[12]</a:t>
            </a:r>
            <a:r>
              <a:rPr lang="en-US" sz="600" dirty="0"/>
              <a:t> In 1930 France awarded him its highest </a:t>
            </a:r>
            <a:r>
              <a:rPr lang="en-US" sz="600" dirty="0" err="1"/>
              <a:t>honour</a:t>
            </a:r>
            <a:r>
              <a:rPr lang="en-US" sz="600" dirty="0"/>
              <a:t>, the </a:t>
            </a:r>
            <a:r>
              <a:rPr lang="en-US" sz="600" dirty="0">
                <a:hlinkClick r:id="rId7" tooltip="Grand-Croix de la Legion d'honneur"/>
              </a:rPr>
              <a:t>Grand-Croix de la Legion d'honneur</a:t>
            </a:r>
            <a:r>
              <a:rPr lang="en-US" sz="600" dirty="0"/>
              <a:t>.</a:t>
            </a:r>
          </a:p>
          <a:p>
            <a:r>
              <a:rPr lang="en-US" sz="600" dirty="0"/>
              <a:t>Bergson's great popularity created a controversy in France where his views were seen as opposing the secular and scientific attitude adopted by the Republic's officials.</a:t>
            </a:r>
            <a:r>
              <a:rPr lang="en-US" sz="600" baseline="30000" dirty="0">
                <a:hlinkClick r:id="rId8"/>
              </a:rPr>
              <a:t>[13]</a:t>
            </a:r>
            <a:endParaRPr lang="en-US" sz="600" baseline="30000" dirty="0"/>
          </a:p>
          <a:p>
            <a:r>
              <a:rPr lang="en-US" sz="1000" baseline="30000" dirty="0"/>
              <a:t>			Content Source: </a:t>
            </a:r>
            <a:r>
              <a:rPr lang="en-US" sz="1000" baseline="30000" dirty="0">
                <a:hlinkClick r:id="rId9"/>
              </a:rPr>
              <a:t>Wikipedia</a:t>
            </a:r>
            <a:endParaRPr lang="en-US" sz="1000" dirty="0"/>
          </a:p>
          <a:p>
            <a:endParaRPr lang="en-TW" sz="600" dirty="0"/>
          </a:p>
        </p:txBody>
      </p:sp>
    </p:spTree>
    <p:extLst>
      <p:ext uri="{BB962C8B-B14F-4D97-AF65-F5344CB8AC3E}">
        <p14:creationId xmlns:p14="http://schemas.microsoft.com/office/powerpoint/2010/main" val="28889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An other person mentioned extensively by Wiener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E4AE4-4F9E-8542-BD3B-F393FEEDD59A}"/>
              </a:ext>
            </a:extLst>
          </p:cNvPr>
          <p:cNvSpPr txBox="1"/>
          <p:nvPr/>
        </p:nvSpPr>
        <p:spPr>
          <a:xfrm>
            <a:off x="784301" y="1135798"/>
            <a:ext cx="5284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Oliver Heaviside</a:t>
            </a:r>
            <a:r>
              <a:rPr lang="en-US" dirty="0"/>
              <a:t> </a:t>
            </a:r>
            <a:r>
              <a:rPr lang="en-US" dirty="0">
                <a:hlinkClick r:id="rId2" tooltip="Fellow of the Royal Society"/>
              </a:rPr>
              <a:t>FRS</a:t>
            </a:r>
            <a:r>
              <a:rPr lang="en-US" baseline="30000" dirty="0">
                <a:hlinkClick r:id="rId3"/>
              </a:rPr>
              <a:t>[1]</a:t>
            </a:r>
            <a:r>
              <a:rPr lang="en-US" dirty="0"/>
              <a:t> was an English </a:t>
            </a:r>
            <a:r>
              <a:rPr lang="en-US" dirty="0">
                <a:hlinkClick r:id="rId4" tooltip="Autodidacticism"/>
              </a:rPr>
              <a:t>autodidactic</a:t>
            </a:r>
            <a:r>
              <a:rPr lang="en-US" dirty="0"/>
              <a:t> </a:t>
            </a:r>
            <a:r>
              <a:rPr lang="en-US" dirty="0">
                <a:hlinkClick r:id="rId5" tooltip="Electrical engineering"/>
              </a:rPr>
              <a:t>electrical engineer</a:t>
            </a:r>
            <a:r>
              <a:rPr lang="en-US" dirty="0"/>
              <a:t>, </a:t>
            </a:r>
            <a:r>
              <a:rPr lang="en-US" dirty="0">
                <a:hlinkClick r:id="rId6" tooltip="Mathematician"/>
              </a:rPr>
              <a:t>mathematician</a:t>
            </a:r>
            <a:r>
              <a:rPr lang="en-US" dirty="0"/>
              <a:t>, and </a:t>
            </a:r>
            <a:r>
              <a:rPr lang="en-US" dirty="0">
                <a:hlinkClick r:id="rId7" tooltip="Physicist"/>
              </a:rPr>
              <a:t>physicist</a:t>
            </a:r>
            <a:r>
              <a:rPr lang="en-US" dirty="0"/>
              <a:t> who brought </a:t>
            </a:r>
            <a:r>
              <a:rPr lang="en-US" dirty="0">
                <a:hlinkClick r:id="rId8" tooltip="Complex numbers"/>
              </a:rPr>
              <a:t>complex numbers</a:t>
            </a:r>
            <a:r>
              <a:rPr lang="en-US" dirty="0"/>
              <a:t> to circuit analysis, invented a new technique for solving </a:t>
            </a:r>
            <a:r>
              <a:rPr lang="en-US" dirty="0">
                <a:hlinkClick r:id="rId9" tooltip="Differential equation"/>
              </a:rPr>
              <a:t>differential equations</a:t>
            </a:r>
            <a:r>
              <a:rPr lang="en-US" dirty="0"/>
              <a:t>, independently developed vector calculus, and rewrote </a:t>
            </a:r>
            <a:r>
              <a:rPr lang="en-US" dirty="0">
                <a:hlinkClick r:id="rId10" tooltip="Maxwell's equations"/>
              </a:rPr>
              <a:t>Maxwell's equations</a:t>
            </a:r>
            <a:r>
              <a:rPr lang="en-US" dirty="0"/>
              <a:t> in the form commonly used today. He significantly shaped the way Maxwell's equations are understood and applied in the decades following Maxwell's death. His formulation of the </a:t>
            </a:r>
            <a:r>
              <a:rPr lang="en-US" dirty="0">
                <a:hlinkClick r:id="rId11" tooltip="Telegrapher's equations"/>
              </a:rPr>
              <a:t>telegrapher's equations</a:t>
            </a:r>
            <a:r>
              <a:rPr lang="en-US" dirty="0"/>
              <a:t> became commercially important during his own lifetime, after their significance went unremarked for a long while, as few others were versed at the time in his novel methodology.</a:t>
            </a:r>
            <a:r>
              <a:rPr lang="en-US" baseline="30000" dirty="0">
                <a:hlinkClick r:id="rId12"/>
              </a:rPr>
              <a:t>[2]</a:t>
            </a:r>
            <a:r>
              <a:rPr lang="en-US" dirty="0"/>
              <a:t>Although at odds with the scientific establishment for most of his life, Heaviside changed the face of telecommunications, mathematics, and science.</a:t>
            </a:r>
            <a:r>
              <a:rPr lang="en-US" baseline="30000" dirty="0">
                <a:hlinkClick r:id="rId12"/>
              </a:rPr>
              <a:t>[2]</a:t>
            </a:r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0A7EA-4ACD-D647-AF78-6D112BD74B94}"/>
              </a:ext>
            </a:extLst>
          </p:cNvPr>
          <p:cNvSpPr txBox="1"/>
          <p:nvPr/>
        </p:nvSpPr>
        <p:spPr>
          <a:xfrm>
            <a:off x="2934020" y="4436865"/>
            <a:ext cx="2780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100" dirty="0"/>
              <a:t> Text and Image</a:t>
            </a:r>
            <a:r>
              <a:rPr lang="zh-CN" altLang="en-US" sz="1100" dirty="0"/>
              <a:t> </a:t>
            </a:r>
            <a:r>
              <a:rPr lang="en-US" altLang="zh-CN" sz="1100" dirty="0"/>
              <a:t>source</a:t>
            </a:r>
            <a:r>
              <a:rPr lang="zh-CN" altLang="en-US" sz="1100" dirty="0"/>
              <a:t>： </a:t>
            </a:r>
            <a:r>
              <a:rPr lang="en-US" altLang="zh-CN" sz="1100" dirty="0">
                <a:hlinkClick r:id="rId13"/>
              </a:rPr>
              <a:t>Wikipedia.org</a:t>
            </a:r>
            <a:endParaRPr lang="en-TW" sz="1100" dirty="0"/>
          </a:p>
        </p:txBody>
      </p:sp>
      <p:pic>
        <p:nvPicPr>
          <p:cNvPr id="3" name="Picture 2">
            <a:hlinkClick r:id="rId13"/>
            <a:extLst>
              <a:ext uri="{FF2B5EF4-FFF2-40B4-BE49-F238E27FC236}">
                <a16:creationId xmlns:a16="http://schemas.microsoft.com/office/drawing/2014/main" id="{B9C7615F-F171-7B42-A0E4-3FD886FD4F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6839" y="1072781"/>
            <a:ext cx="1872761" cy="287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101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</TotalTime>
  <Words>1340</Words>
  <Application>Microsoft Macintosh PowerPoint</Application>
  <PresentationFormat>On-screen Show (16:9)</PresentationFormat>
  <Paragraphs>188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Weibei SC</vt:lpstr>
      <vt:lpstr>Arial</vt:lpstr>
      <vt:lpstr>Simple Light</vt:lpstr>
      <vt:lpstr>超越学科界限的认知基础 Transdisciplinary Cognitive Foundation  A Compilation of Theories and Case Studies Week 12</vt:lpstr>
      <vt:lpstr>PowerPoint Presentation</vt:lpstr>
      <vt:lpstr>PowerPoint Presentation</vt:lpstr>
      <vt:lpstr>Kan Extension and other ideas in Category Theory</vt:lpstr>
      <vt:lpstr>Kan Extension makes concepts Representable</vt:lpstr>
      <vt:lpstr>The ideas of Universality</vt:lpstr>
      <vt:lpstr>Stream as a Data Type is called the Universal Element</vt:lpstr>
      <vt:lpstr>A philosopher’s definition of cognition</vt:lpstr>
      <vt:lpstr>An other person mentioned extensively by Wiener</vt:lpstr>
      <vt:lpstr>Chomsky’s Universal Grammar</vt:lpstr>
      <vt:lpstr>GPT-3: The State of the Arts in Big Data</vt:lpstr>
      <vt:lpstr>“The” Book of Why</vt:lpstr>
      <vt:lpstr>What, How and Why</vt:lpstr>
      <vt:lpstr>Wiener’s Framing of Societal Values</vt:lpstr>
      <vt:lpstr>Operationalizing the Cybernetics</vt:lpstr>
      <vt:lpstr>The Abstract and Concrete Domains</vt:lpstr>
      <vt:lpstr>All Computation (decisions) are approximations</vt:lpstr>
      <vt:lpstr>Abstraction</vt:lpstr>
      <vt:lpstr>Abstraction</vt:lpstr>
      <vt:lpstr>Soundness</vt:lpstr>
      <vt:lpstr>From Monism, Dualism to Cyber-physical Systems</vt:lpstr>
      <vt:lpstr>Double Entry, Monks, Maths, and Magic</vt:lpstr>
      <vt:lpstr>Accountants’ Value Proposition</vt:lpstr>
      <vt:lpstr>Saunders Mac Lane: Founder of Category Theory</vt:lpstr>
      <vt:lpstr>It is all in the Names</vt:lpstr>
      <vt:lpstr>Cybernetics is governing our Cognitive Foundation</vt:lpstr>
      <vt:lpstr>Holacracy: a mechanism for  Communication and Control</vt:lpstr>
      <vt:lpstr>Kan Extension helps achieve Soundness and Completeness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1196</cp:revision>
  <dcterms:modified xsi:type="dcterms:W3CDTF">2020-11-30T10:32:58Z</dcterms:modified>
</cp:coreProperties>
</file>